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3" r:id="rId6"/>
    <p:sldId id="264" r:id="rId7"/>
    <p:sldId id="265" r:id="rId8"/>
    <p:sldId id="267" r:id="rId9"/>
    <p:sldId id="261" r:id="rId10"/>
    <p:sldId id="268" r:id="rId11"/>
    <p:sldId id="270" r:id="rId12"/>
    <p:sldId id="269" r:id="rId13"/>
    <p:sldId id="271" r:id="rId14"/>
    <p:sldId id="266" r:id="rId15"/>
    <p:sldId id="272" r:id="rId16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4660"/>
  </p:normalViewPr>
  <p:slideViewPr>
    <p:cSldViewPr>
      <p:cViewPr varScale="1">
        <p:scale>
          <a:sx n="112" d="100"/>
          <a:sy n="112" d="100"/>
        </p:scale>
        <p:origin x="1218" y="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695325"/>
            <a:ext cx="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0C3290-5D85-A9AE-1867-5F0AD3EEC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2DA9034A-AC8B-FA36-F581-113A47BB2D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57456772-673B-DCCF-8858-6066DDF3B3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5880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11EBB1-0008-1C07-9C9B-106DC1CBE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59980C9-2A17-9332-7A44-BE861D9939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F0C217A-FF6E-B580-D6D3-1B9CCF29FE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668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5C00BE-41B4-CA76-CB6A-A62D59504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EA14AA40-4E26-0636-3CB7-83AB026FC4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3EA66DE1-16E6-0339-0FFA-720D51226A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180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9F7002-2423-0E68-D3D2-819F6E4F5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1B00D80D-C8E1-65E2-8DFC-7FD221D20E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1B6D0085-6320-6F8E-D8AC-8CDD7AFF7A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2084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A805EE-17D3-EF94-1D63-B3AF74962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8A699BF-4675-37B4-1536-CBEBBC3BD7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47597B5-5838-AEE9-D3A6-C0174207A2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73363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E1E123-E32F-F11B-4219-847755C49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6817492-48B7-0D49-64CF-B354551FA3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A2CD147D-1740-C1CC-29B5-6886C6EE8E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609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7F5B56-E85C-DFEB-CE14-60E226EBF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8C93EC05-D912-787F-B6F2-4AE8AA576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9C5EE000-6916-5205-31DD-E53B4BA0EB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9162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25041B-48A8-0B45-0E8F-551C4EF84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23F7947C-66B9-84DD-988D-49DDF5E0B3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55849F51-ED5E-54DC-42E5-F23177B5EC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710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0399E4-F4F5-1737-ED49-91BB7D49B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A827AFB-11FF-67A8-005F-37DE9CE8AE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BAE031CF-9635-6BE0-EBAC-954CA7888D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289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E24F9C-FAB7-5C5E-0993-3A6190C6B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F3607B92-C786-5F00-DB59-0737C726C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CF844C90-AF1E-D2AE-9F0E-10C93BCF14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761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F8D07F-488C-3D59-C8FA-107F1E31B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85BF53D-E40E-AAB5-DDC2-BA4AF40C71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A7EDE002-33B9-9056-154B-6395582E7D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6808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945EA-F74D-FD61-0F1E-89BCEA791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E9E352D8-185E-F990-303C-B0768E9141B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9B7F121E-E6F4-FBFD-102D-7505C98F4B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0418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E629DB-A11F-85C4-102A-288AAD2B8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119DC8FE-F928-4BBE-2656-52E02A6418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0DB02BA-A0F2-8C14-FEAF-6C338E452C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948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BDE29B-C5FA-035E-E68F-A8845B87E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9F556246-ED2E-BAAB-32E1-2D28146138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D8AB3E7-0546-A914-F77D-BC763B521A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2977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63AA50-3228-43D3-9915-BB84A33C8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AC4DD8B1-ADC0-8599-53CA-9908F4B10F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3C272107-697C-C207-AC73-4EC346749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2031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A63B24-7499-42F1-A4D5-FFD7775F57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169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B8DC9F-EC6F-4F33-8B10-3221DBC9F52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008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356577-0FBA-4FDE-86E6-C6ACE5CADC3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716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A1DA15-FB65-42AC-B8EF-FCAE682EEE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426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692EC8-5E8D-46E4-B22A-CE6CF0A61A3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317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95D707-9AB4-4BF4-9244-D33CF187FE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157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E648D4-F31E-4148-91C5-51885C797E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6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2786C1-9E34-4798-8662-5F976198D0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950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776EC6-B0AD-4289-B264-AF8506B735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689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6E4E26-52A0-4400-A809-FFFBEDDD19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3312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C73FFD-82CC-410B-8462-F5784A142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2628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8013" cy="1141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1028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2013" cy="4746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cs typeface="DejaVu Sans" charset="0"/>
              </a:defRPr>
            </a:lvl1pPr>
          </a:lstStyle>
          <a:p>
            <a:fld id="{7B4FD17C-0C91-49E5-9C17-301AA0AE52A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7BE75-CD96-49AC-C4D2-8B1879430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E274BE18-B5AD-4963-0195-F78BFE98E4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F33184-140C-9E49-B655-0A614116C682}"/>
              </a:ext>
            </a:extLst>
          </p:cNvPr>
          <p:cNvSpPr txBox="1"/>
          <p:nvPr/>
        </p:nvSpPr>
        <p:spPr>
          <a:xfrm>
            <a:off x="1331640" y="6063679"/>
            <a:ext cx="2934245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dirty="0"/>
              <a:t>Novi Sad, 202</a:t>
            </a:r>
            <a:r>
              <a:rPr lang="en-US" dirty="0"/>
              <a:t>4</a:t>
            </a:r>
            <a:r>
              <a:rPr lang="sr-Latn-RS" dirty="0"/>
              <a:t>/202</a:t>
            </a:r>
            <a:r>
              <a:rPr lang="en-US" dirty="0"/>
              <a:t>5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A32161-DDA4-838A-DD08-649A47CA5C8C}"/>
              </a:ext>
            </a:extLst>
          </p:cNvPr>
          <p:cNvSpPr txBox="1"/>
          <p:nvPr/>
        </p:nvSpPr>
        <p:spPr>
          <a:xfrm>
            <a:off x="1331640" y="5046275"/>
            <a:ext cx="3989234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Jugoslav </a:t>
            </a:r>
            <a:r>
              <a:rPr lang="sr-Latn-R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Jeftenić,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alt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Osnove Programiranja Python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88134A8E-70C8-B2AF-C4BE-99A3ED0F7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1640" y="2084655"/>
            <a:ext cx="678275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sz="3600" b="0" i="0" dirty="0">
                <a:solidFill>
                  <a:srgbClr val="000000"/>
                </a:solidFill>
                <a:effectLst/>
                <a:latin typeface="+mn-lt"/>
              </a:rPr>
              <a:t>Upoznavanje sa Python zajednicom</a:t>
            </a:r>
            <a:endParaRPr lang="en-GB" altLang="en-US" sz="36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3600" b="1" i="0" dirty="0">
                <a:solidFill>
                  <a:srgbClr val="000000"/>
                </a:solidFill>
                <a:effectLst/>
                <a:latin typeface="+mn-lt"/>
              </a:rPr>
              <a:t>Python Software Foundation (PSF)</a:t>
            </a:r>
            <a:endParaRPr lang="en-GB" sz="4400" b="1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18242-BD11-59B7-56A8-A8AEECB74503}"/>
              </a:ext>
            </a:extLst>
          </p:cNvPr>
          <p:cNvSpPr txBox="1"/>
          <p:nvPr/>
        </p:nvSpPr>
        <p:spPr>
          <a:xfrm>
            <a:off x="2123728" y="964511"/>
            <a:ext cx="5598541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dirty="0"/>
              <a:t>range(), range() raja, doš</a:t>
            </a:r>
            <a:r>
              <a:rPr lang="en-US" dirty="0"/>
              <a:t>’</a:t>
            </a:r>
            <a:r>
              <a:rPr lang="sr-Latn-RS" dirty="0"/>
              <a:t>o Python Paja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FD3472-69B9-2E2B-34AA-A43AD7538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3576861"/>
            <a:ext cx="2791215" cy="7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78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F8839-DC7C-8CD3-B431-A18122983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777AB4-538F-DFC3-720D-4C1256AEA8A0}"/>
              </a:ext>
            </a:extLst>
          </p:cNvPr>
          <p:cNvSpPr txBox="1"/>
          <p:nvPr/>
        </p:nvSpPr>
        <p:spPr>
          <a:xfrm>
            <a:off x="517525" y="1124744"/>
            <a:ext cx="4182876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Posle sedam minuta terora.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B4B1AE-4C0A-D247-108D-20CCD6628F4F}"/>
              </a:ext>
            </a:extLst>
          </p:cNvPr>
          <p:cNvSpPr txBox="1"/>
          <p:nvPr/>
        </p:nvSpPr>
        <p:spPr>
          <a:xfrm>
            <a:off x="517525" y="2204864"/>
            <a:ext cx="8230939" cy="193899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se koristi na roverima za obradu slika i videa snimljenih prilikom sletanja, i post-procesovanje informacija pre slanja zemaljskoj kontroli.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omogućava brzu obradu podataka, što je ključno za misije gde svaki minut može da bude razlika između uspeha i neuspeha.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Zahvaljujući bibliotekama, kao što su NumPy i OpenCV, Python je postao pouzdan alat za analizu i vizualizaciju podataka koje roveri šalju na Zemlju.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F0A669-1318-C391-920C-5C348A38B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4829065"/>
            <a:ext cx="8108950" cy="1777165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6253512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6BD0-525E-0986-BFCB-59E527098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B0AA83E-F27C-B743-CA4B-CB4B14A8D600}"/>
              </a:ext>
            </a:extLst>
          </p:cNvPr>
          <p:cNvSpPr txBox="1"/>
          <p:nvPr/>
        </p:nvSpPr>
        <p:spPr>
          <a:xfrm>
            <a:off x="517525" y="1124744"/>
            <a:ext cx="2832827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Ingenuity dron.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AF02C-6984-2053-95D3-6C7D4A643213}"/>
              </a:ext>
            </a:extLst>
          </p:cNvPr>
          <p:cNvSpPr txBox="1"/>
          <p:nvPr/>
        </p:nvSpPr>
        <p:spPr>
          <a:xfrm>
            <a:off x="517524" y="4653136"/>
            <a:ext cx="8158932" cy="13234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Deo misije sa Perseverance roverom je bio let robotskog helikoptera.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Drona je kontrolisao softver pod nazivom F</a:t>
            </a:r>
            <a:r>
              <a:rPr lang="en-US" sz="2000" dirty="0"/>
              <a:t>’</a:t>
            </a:r>
            <a:r>
              <a:rPr lang="sr-Latn-RS" sz="2000" dirty="0"/>
              <a:t> </a:t>
            </a:r>
            <a:r>
              <a:rPr lang="en-US" sz="2000" dirty="0"/>
              <a:t>(F</a:t>
            </a:r>
            <a:r>
              <a:rPr lang="sr-Latn-RS" sz="2000" dirty="0"/>
              <a:t>P</a:t>
            </a:r>
            <a:r>
              <a:rPr lang="en-US" sz="2000" dirty="0"/>
              <a:t>rime)</a:t>
            </a:r>
            <a:r>
              <a:rPr lang="sr-Latn-RS" sz="2000" dirty="0"/>
              <a:t> koji su razvili inženjeri NASA-e.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F</a:t>
            </a:r>
            <a:r>
              <a:rPr lang="en-US" sz="2000" dirty="0"/>
              <a:t>’</a:t>
            </a:r>
            <a:r>
              <a:rPr lang="sr-Latn-RS" sz="2000" dirty="0"/>
              <a:t> je baziran na C++ frejmvorku koji podržava Python biblioteke i pakete.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9B40D2-1637-59A9-902A-563CF53D6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290469"/>
            <a:ext cx="4558531" cy="2858611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931029-9294-E0E2-64B6-3FE3E9471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144214"/>
            <a:ext cx="2974356" cy="200486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989075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4A0DE-7F83-DC6C-AA8A-CE371BF0F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DC270E0-47E0-B314-4397-7D9D8BFB5600}"/>
              </a:ext>
            </a:extLst>
          </p:cNvPr>
          <p:cNvSpPr txBox="1"/>
          <p:nvPr/>
        </p:nvSpPr>
        <p:spPr>
          <a:xfrm>
            <a:off x="517525" y="1122998"/>
            <a:ext cx="3336106" cy="181588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Priča o programerima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koji su osvojili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crvenu planetu.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927954-C7D5-42D9-5E00-4EEC7AEDF7E7}"/>
              </a:ext>
            </a:extLst>
          </p:cNvPr>
          <p:cNvSpPr txBox="1"/>
          <p:nvPr/>
        </p:nvSpPr>
        <p:spPr>
          <a:xfrm>
            <a:off x="517524" y="3212976"/>
            <a:ext cx="4270499" cy="13234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Softvare Fondation čestita NASA-i i objavom na socijalnoj mreži, javno potvrđuje da je Python bio deo softvera korišćenog na dronu.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0316F9-1823-0150-FFEF-0BC8FB843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764703"/>
            <a:ext cx="4121152" cy="598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418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50E06-06FD-FB38-67BA-282BC4C62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28A1DB-AA47-46F8-8F45-315BBAF63852}"/>
              </a:ext>
            </a:extLst>
          </p:cNvPr>
          <p:cNvSpPr txBox="1"/>
          <p:nvPr/>
        </p:nvSpPr>
        <p:spPr>
          <a:xfrm>
            <a:off x="517525" y="1268760"/>
            <a:ext cx="5186676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 (i u oblaku).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GitHub repozitorij sa F</a:t>
            </a:r>
            <a:r>
              <a:rPr lang="en-US" sz="2800" dirty="0"/>
              <a:t>’ softverom</a:t>
            </a:r>
            <a:r>
              <a:rPr lang="sr-Latn-RS" sz="2800" dirty="0"/>
              <a:t>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DAA19A-3DAF-482B-DAE5-3E79103203D4}"/>
              </a:ext>
            </a:extLst>
          </p:cNvPr>
          <p:cNvSpPr txBox="1"/>
          <p:nvPr/>
        </p:nvSpPr>
        <p:spPr>
          <a:xfrm>
            <a:off x="517524" y="2636912"/>
            <a:ext cx="8158932" cy="16312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Mnogobrojan hardver i komponente svemirskih letelica i rovera koriste open-source tehnologije.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NASA-in FPrime i preko 500 drugih repozitorija od kojih su mnogi pisani u Pythonu je javno dostupan na GitHub-u.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https://github.com/nasa/fprime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4E71B9-3A4E-860E-DE45-1A61FE34E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36" y="4410411"/>
            <a:ext cx="4922360" cy="205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274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ADBDF-2F93-6F81-E9ED-48AFB41FC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C8056-B35E-32C7-1D56-CE38C4951FC1}"/>
              </a:ext>
            </a:extLst>
          </p:cNvPr>
          <p:cNvSpPr txBox="1"/>
          <p:nvPr/>
        </p:nvSpPr>
        <p:spPr>
          <a:xfrm>
            <a:off x="517525" y="1196752"/>
            <a:ext cx="1577035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Zaključak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45673-D17A-C7F5-CE25-D789D03743B0}"/>
              </a:ext>
            </a:extLst>
          </p:cNvPr>
          <p:cNvSpPr txBox="1"/>
          <p:nvPr/>
        </p:nvSpPr>
        <p:spPr>
          <a:xfrm>
            <a:off x="517525" y="2582902"/>
            <a:ext cx="8518971" cy="28623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Software Foundation je ključ za budućnost Python-a.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PSF ima značajan uticaj na razvoj i popularizaciju Pythona.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Kroz podršku, zajednica raste i omogućava povezivanje programera širom sveta.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Pružanjem resursa i podsticanjem saradnje, PSF omogućava napredak i inovacije.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A3FCF3-DE42-4A41-DE7C-6A1C57E1D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56" y="1107200"/>
            <a:ext cx="1229953" cy="122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40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F02DD-C8AD-B5B8-FEDC-4E24BAF52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C5E572-28FC-2CEC-73A6-E1F0B9DE1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340768"/>
            <a:ext cx="7524836" cy="435683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AE70BE-FAFE-5411-C330-348F56ECA14F}"/>
              </a:ext>
            </a:extLst>
          </p:cNvPr>
          <p:cNvSpPr txBox="1"/>
          <p:nvPr/>
        </p:nvSpPr>
        <p:spPr>
          <a:xfrm>
            <a:off x="755576" y="5949280"/>
            <a:ext cx="2337563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Nastaviće se ...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655221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1D2F5-F832-117F-1C70-2F8F9B82E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032526DB-B0BD-4C8A-70EE-754DEFB84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E9CC46-FD67-6B44-4073-A854E1F6B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52" y="4828795"/>
            <a:ext cx="8532440" cy="162454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238CF8-1162-6563-AE97-3278FBD0A39D}"/>
              </a:ext>
            </a:extLst>
          </p:cNvPr>
          <p:cNvSpPr txBox="1"/>
          <p:nvPr/>
        </p:nvSpPr>
        <p:spPr>
          <a:xfrm>
            <a:off x="358295" y="980728"/>
            <a:ext cx="4743158" cy="4616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alt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Šta je Python Software Foundation?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B6C7DB-F253-41CE-F703-3E4F043D8024}"/>
              </a:ext>
            </a:extLst>
          </p:cNvPr>
          <p:cNvSpPr txBox="1"/>
          <p:nvPr/>
        </p:nvSpPr>
        <p:spPr>
          <a:xfrm>
            <a:off x="348456" y="1628800"/>
            <a:ext cx="8230939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 je neprofitna organizacija osnovana 2001. godine koja podržava razvoj i promociju Python progamskog jezika.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55793E-CD64-D747-08EE-F32AE3BF188A}"/>
              </a:ext>
            </a:extLst>
          </p:cNvPr>
          <p:cNvSpPr txBox="1"/>
          <p:nvPr/>
        </p:nvSpPr>
        <p:spPr>
          <a:xfrm>
            <a:off x="348455" y="2518745"/>
            <a:ext cx="8230939" cy="12003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 upravlja pravima na Python brend, obezbeđuje resurse za razvoj Python jezgra i podržava projekte vezane za Python zajednicu.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B2CC4F-8600-FC84-9CB4-A499C3907E04}"/>
              </a:ext>
            </a:extLst>
          </p:cNvPr>
          <p:cNvSpPr txBox="1"/>
          <p:nvPr/>
        </p:nvSpPr>
        <p:spPr>
          <a:xfrm>
            <a:off x="348454" y="3824181"/>
            <a:ext cx="8230939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PSF, kao zvanična Python organizacija, nalazi se na sajtu:</a:t>
            </a:r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b="1" dirty="0"/>
              <a:t>Python.org</a:t>
            </a:r>
          </a:p>
        </p:txBody>
      </p:sp>
    </p:spTree>
    <p:extLst>
      <p:ext uri="{BB962C8B-B14F-4D97-AF65-F5344CB8AC3E}">
        <p14:creationId xmlns:p14="http://schemas.microsoft.com/office/powerpoint/2010/main" val="20049631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C1DD4-88F1-7BA3-CDD8-8457EEC39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AD3C8E2E-0667-D0F7-01C9-63FA16A22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952F06-68B8-F1D5-ABD0-A4A802B488E5}"/>
              </a:ext>
            </a:extLst>
          </p:cNvPr>
          <p:cNvSpPr txBox="1"/>
          <p:nvPr/>
        </p:nvSpPr>
        <p:spPr>
          <a:xfrm>
            <a:off x="517525" y="1196752"/>
            <a:ext cx="4505208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Osnovne karakteristike PSF-a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AD51CA-1AC1-A19E-9E68-8844E8A367A0}"/>
              </a:ext>
            </a:extLst>
          </p:cNvPr>
          <p:cNvSpPr txBox="1"/>
          <p:nvPr/>
        </p:nvSpPr>
        <p:spPr>
          <a:xfrm>
            <a:off x="517525" y="1988840"/>
            <a:ext cx="8230939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Otvorenost: Podstiče učešće svih koji žele da doprinesu Python zajednici.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Podrška zajednici: Finansijski pomaže projekte i okupljanja širom sveta.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Raznolikost: Aktivno promoviše raznolikost i inkluziju unutar zajednice.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Dostupnost resursa: Omogućava resurse za učenje, razvoj i angažovanje.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BF9C05-9D51-645A-C8F2-9B2CD3E8D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3429000"/>
            <a:ext cx="1371791" cy="12574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57C35C-B716-3B96-A451-CEEF0193F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9316" y="3545722"/>
            <a:ext cx="1571844" cy="11241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842424F-1A25-8E40-3949-9D353894E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1160" y="3459984"/>
            <a:ext cx="1448002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3006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240F1-9F28-C275-768F-DA588A23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B3387BC-10CC-2192-333C-97E414A34BB8}"/>
              </a:ext>
            </a:extLst>
          </p:cNvPr>
          <p:cNvSpPr txBox="1"/>
          <p:nvPr/>
        </p:nvSpPr>
        <p:spPr>
          <a:xfrm>
            <a:off x="517525" y="1196752"/>
            <a:ext cx="6086282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Šta su Success Stories – Priče o uspehu?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8F2BAA-5964-1A09-45D9-86BED4AFC8A3}"/>
              </a:ext>
            </a:extLst>
          </p:cNvPr>
          <p:cNvSpPr txBox="1"/>
          <p:nvPr/>
        </p:nvSpPr>
        <p:spPr>
          <a:xfrm>
            <a:off x="517525" y="3109605"/>
            <a:ext cx="8518971" cy="3477875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Na zvaničnom sajtu, PSF prati priče o uspehu kompanija, timova i pojedinaca koji su postigli značajne rezultate koristeći Python.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Neki od istaknutih primera su: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 koristi Python u istraživačkim projektima i misijama.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Instagram koristi Python za bekend servise.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Dropbox fajl sinhronizacija je urađena, primarno, u Python-u.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Netflix-ove preporuke sadržaja koriste Python biblioteke.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Google koristi Python u mnogobrojnim API-jima i automatizacijama.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YouTube procesuje multimediju uz pomoć Pythona.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Spotify personalizovana muzika se oslanja na Python i ML biblioteke.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C087B4-FE88-FBEA-88C9-9B041494D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133" y="2030014"/>
            <a:ext cx="5255734" cy="7695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3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95721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9D814C-ACC3-0F0C-F556-A7FED65E5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07C72FE-C8A2-EF2C-8035-C71E0F0ED228}"/>
              </a:ext>
            </a:extLst>
          </p:cNvPr>
          <p:cNvSpPr txBox="1"/>
          <p:nvPr/>
        </p:nvSpPr>
        <p:spPr>
          <a:xfrm>
            <a:off x="517525" y="1196752"/>
            <a:ext cx="3554563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News – Najnovije vesti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4D9353-970F-E61D-6EDC-59CA6C3FBD7D}"/>
              </a:ext>
            </a:extLst>
          </p:cNvPr>
          <p:cNvSpPr txBox="1"/>
          <p:nvPr/>
        </p:nvSpPr>
        <p:spPr>
          <a:xfrm>
            <a:off x="517525" y="1893312"/>
            <a:ext cx="8230939" cy="101566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U okviru sekcije vesti, PSF u fokus stavlja nove projekte</a:t>
            </a:r>
            <a:r>
              <a:rPr lang="en-US" sz="2000" dirty="0"/>
              <a:t>,</a:t>
            </a:r>
            <a:r>
              <a:rPr lang="sr-Latn-RS" sz="2000" dirty="0"/>
              <a:t> dostignuća u razvoju Python-a, prikaze novih verzija i ažuriranja, kao i važne najave i informacije o događajima u Python svetu.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5172D8-DD1F-365E-8B33-D971DA6B8AD1}"/>
              </a:ext>
            </a:extLst>
          </p:cNvPr>
          <p:cNvSpPr txBox="1"/>
          <p:nvPr/>
        </p:nvSpPr>
        <p:spPr>
          <a:xfrm>
            <a:off x="517525" y="3082315"/>
            <a:ext cx="8230939" cy="40011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PSF ovu sekciju naziva Python Insider.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A8A270-4B40-B6A9-4AC8-7BCACDEF3E31}"/>
              </a:ext>
            </a:extLst>
          </p:cNvPr>
          <p:cNvSpPr txBox="1"/>
          <p:nvPr/>
        </p:nvSpPr>
        <p:spPr>
          <a:xfrm>
            <a:off x="510679" y="3655765"/>
            <a:ext cx="8230939" cy="70788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Postoje opcije da ih zapratite putem elektronske pošte i mikro blogova Mastodon i X (ex. Twitter).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FFF857-E91C-B0E1-8F37-C2AFED5E1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79" y="4653136"/>
            <a:ext cx="1913185" cy="180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524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188E0E-C14B-7550-968C-DD78F9943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F63E47-CB42-CA06-3B79-2C0F472E2BC2}"/>
              </a:ext>
            </a:extLst>
          </p:cNvPr>
          <p:cNvSpPr txBox="1"/>
          <p:nvPr/>
        </p:nvSpPr>
        <p:spPr>
          <a:xfrm>
            <a:off x="517525" y="1196752"/>
            <a:ext cx="3321102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Comunity - Zajednica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305030-6A6C-AAFF-4B6A-3540317A203E}"/>
              </a:ext>
            </a:extLst>
          </p:cNvPr>
          <p:cNvSpPr txBox="1"/>
          <p:nvPr/>
        </p:nvSpPr>
        <p:spPr>
          <a:xfrm>
            <a:off x="517525" y="2060848"/>
            <a:ext cx="4414515" cy="101566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zajednicu čine programeri, istraživači, edukatori, studenti i entuzijasti širom sveta.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060606-06B6-6946-3A82-96DC894C20A6}"/>
              </a:ext>
            </a:extLst>
          </p:cNvPr>
          <p:cNvSpPr txBox="1"/>
          <p:nvPr/>
        </p:nvSpPr>
        <p:spPr>
          <a:xfrm>
            <a:off x="491354" y="3537012"/>
            <a:ext cx="5998597" cy="10156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Pored foruma i mailing lista kao glavnih mesta za diskusiju i razmenu znanja, postoje i zajednice formirane na platformama kao što su Slack, Discord, LinkedIn i IRC.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2B1FB-1ADD-5AB3-806C-1D0687B17F12}"/>
              </a:ext>
            </a:extLst>
          </p:cNvPr>
          <p:cNvSpPr txBox="1"/>
          <p:nvPr/>
        </p:nvSpPr>
        <p:spPr>
          <a:xfrm>
            <a:off x="491355" y="5013176"/>
            <a:ext cx="4152653" cy="10156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Ciljevi Python zajednica su da kroz podršku i saradnju, stvore otvoren prostor za razmenu znanja i iskustava.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3ABAD1-1ED6-2FD6-03A6-6452D5570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375" y="962297"/>
            <a:ext cx="3244637" cy="226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1648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FC3C9E-F745-1843-933D-220412425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C2E8F16-B130-3B93-4341-21557081C8F9}"/>
              </a:ext>
            </a:extLst>
          </p:cNvPr>
          <p:cNvSpPr txBox="1"/>
          <p:nvPr/>
        </p:nvSpPr>
        <p:spPr>
          <a:xfrm>
            <a:off x="517525" y="1196752"/>
            <a:ext cx="5623784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Events – Događaji u Python zajednici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81E67-2ED1-D5B8-4BA1-16492F02565A}"/>
              </a:ext>
            </a:extLst>
          </p:cNvPr>
          <p:cNvSpPr txBox="1"/>
          <p:nvPr/>
        </p:nvSpPr>
        <p:spPr>
          <a:xfrm>
            <a:off x="517525" y="1893312"/>
            <a:ext cx="8230939" cy="70788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Događaji omogućuju razmenu ideja, podstiču profesionalni razvoj članova zajednice i stvaraju dublje konekcije između učesnika događaja.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C9F7C-A6E1-87BE-F3C9-55EDB4D84F01}"/>
              </a:ext>
            </a:extLst>
          </p:cNvPr>
          <p:cNvSpPr txBox="1"/>
          <p:nvPr/>
        </p:nvSpPr>
        <p:spPr>
          <a:xfrm>
            <a:off x="517525" y="2687951"/>
            <a:ext cx="8230939" cy="163121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Neki od najvažnijih događaja u Python zajednici su: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PyCon US. U pitanju je najveći godišnji događaj posvećen Pythonu na kojem se održavaju konferencije i radionice.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Regionalne konferencije i meetup okupljanja koja pružaju priliku za upoznavanje i učenje.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3CEC56-5ACD-0CBB-B99C-61514036C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18" y="5443462"/>
            <a:ext cx="602074" cy="49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E909C6-D460-F774-BCB6-37FF2150B1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20" y="5440647"/>
            <a:ext cx="482823" cy="4959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EB5429-AD1D-D93E-7CD7-556B84483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5863" y="6026849"/>
            <a:ext cx="862241" cy="4998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EF2DE4-6C7C-DA41-CEC8-DAD5098DD5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520" y="6026850"/>
            <a:ext cx="1630495" cy="4926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CEE00FD-742D-DD0D-FD76-2F0DEACD4C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96402" y="6026850"/>
            <a:ext cx="1333015" cy="4926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E88AE1-E013-3604-CBFB-1BBE5D57D9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3938" y="5440647"/>
            <a:ext cx="1635118" cy="45948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3FC0D70-90EE-10FF-31D3-24C2243C3F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8125" y="5452870"/>
            <a:ext cx="548399" cy="49641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64A0E-9082-D202-B662-CA0CF8E2AA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64892" y="5449263"/>
            <a:ext cx="1310678" cy="45087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73E49E9-58BB-159F-2E7E-517746BE3B6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43804" y="6026849"/>
            <a:ext cx="1087672" cy="4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468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1CF5A-9A6B-9EC3-1049-9B22E0892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6C6C9-CC17-7165-290E-793985617C16}"/>
              </a:ext>
            </a:extLst>
          </p:cNvPr>
          <p:cNvSpPr txBox="1"/>
          <p:nvPr/>
        </p:nvSpPr>
        <p:spPr>
          <a:xfrm>
            <a:off x="517525" y="1196752"/>
            <a:ext cx="5623784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Events – Događaji u Python zajednici</a:t>
            </a:r>
            <a:endParaRPr lang="en-GB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5FEB1-0B90-48BF-5FB0-FDB428C3501F}"/>
              </a:ext>
            </a:extLst>
          </p:cNvPr>
          <p:cNvSpPr txBox="1"/>
          <p:nvPr/>
        </p:nvSpPr>
        <p:spPr>
          <a:xfrm>
            <a:off x="3059832" y="1916832"/>
            <a:ext cx="5688632" cy="255454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Igrom slučaja, ova prezentacija je pravljena upravo na dan kada se održavala PyCon Balkan Belgrade 2024 konferencija. </a:t>
            </a:r>
            <a:r>
              <a:rPr lang="en-US" sz="2000" dirty="0"/>
              <a:t>P</a:t>
            </a:r>
            <a:r>
              <a:rPr lang="sr-Latn-RS" sz="2000" dirty="0"/>
              <a:t>yCon Balkan je bio organizovan 2018. i 2019, a 2020. je zbog pandemije odložen do daljneg.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Ove godine se organizuje po treći put.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O događaju i zajednici na domaćim prostorima možete više saznati na adresi „pyconbalkan.com“.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6027AB-1486-07B1-820E-05FE7E6D9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82" y="2030625"/>
            <a:ext cx="2486181" cy="2478496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9F561C-BEAE-4A72-502A-D5C82E62AE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82" y="4792880"/>
            <a:ext cx="8309682" cy="1694208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715532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0B28E-1F54-801C-FB75-E7EE82FF6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3AFD25D-6BDB-3DBF-9D6C-348A2B6D05EB}"/>
              </a:ext>
            </a:extLst>
          </p:cNvPr>
          <p:cNvSpPr txBox="1"/>
          <p:nvPr/>
        </p:nvSpPr>
        <p:spPr>
          <a:xfrm>
            <a:off x="517525" y="1124744"/>
            <a:ext cx="5418599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Priprema rovera za misiju na Marsu.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16822-D95E-7792-F979-BAF875B9EEEC}"/>
              </a:ext>
            </a:extLst>
          </p:cNvPr>
          <p:cNvSpPr txBox="1"/>
          <p:nvPr/>
        </p:nvSpPr>
        <p:spPr>
          <a:xfrm>
            <a:off x="517525" y="2204864"/>
            <a:ext cx="8230939" cy="332398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u razvoju i analizi podataka: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 koristi Python za analizu ogromnih količina podataka i simulaciju scenarija u istraživanjima svemira.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olakšava razvoj softverskih alata za prikupljanje podataka i kontrolu instrumenata koji se koriste na roverima.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Primeri upotrebe: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skripte su korišćene za analizu i procenu rizika na Marsu, i identifikaciju sigurnih puteva za rover.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Inženjerski timovi pišu Python skripte kako bi pratili performanse rovera u realnom vremenu i optimizovali korišćenje energije i resursa.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FABAF-8279-61B7-88B6-7C6888828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5654864"/>
            <a:ext cx="8242067" cy="7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754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cs typeface="AR PL SungtiL G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cs typeface="AR PL SungtiL G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36173</TotalTime>
  <Words>874</Words>
  <Application>Microsoft Office PowerPoint</Application>
  <PresentationFormat>On-screen Show (4:3)</PresentationFormat>
  <Paragraphs>88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UNIVERZITET SINGIDUNUM FAKULTET ZA FINANSIJSKI MENADŽMENT I OSIGURANJE</dc:title>
  <dc:creator>mca</dc:creator>
  <cp:lastModifiedBy>Jugoslav Jeftenić</cp:lastModifiedBy>
  <cp:revision>429</cp:revision>
  <cp:lastPrinted>1601-01-01T00:00:00Z</cp:lastPrinted>
  <dcterms:created xsi:type="dcterms:W3CDTF">2005-05-18T07:47:25Z</dcterms:created>
  <dcterms:modified xsi:type="dcterms:W3CDTF">2024-11-03T12:41:09Z</dcterms:modified>
</cp:coreProperties>
</file>